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323" r:id="rId5"/>
    <p:sldId id="325" r:id="rId6"/>
    <p:sldId id="324" r:id="rId7"/>
    <p:sldId id="287" r:id="rId8"/>
    <p:sldId id="305" r:id="rId9"/>
    <p:sldId id="326" r:id="rId10"/>
    <p:sldId id="281" r:id="rId11"/>
    <p:sldId id="332" r:id="rId12"/>
    <p:sldId id="333" r:id="rId13"/>
    <p:sldId id="328" r:id="rId14"/>
    <p:sldId id="334" r:id="rId15"/>
    <p:sldId id="329" r:id="rId16"/>
    <p:sldId id="331" r:id="rId17"/>
    <p:sldId id="283" r:id="rId18"/>
    <p:sldId id="327" r:id="rId19"/>
    <p:sldId id="335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JI" initials="M" lastIdx="1" clrIdx="0">
    <p:extLst>
      <p:ext uri="{19B8F6BF-5375-455C-9EA6-DF929625EA0E}">
        <p15:presenceInfo xmlns:p15="http://schemas.microsoft.com/office/powerpoint/2012/main" userId="MI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7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78763" autoAdjust="0"/>
  </p:normalViewPr>
  <p:slideViewPr>
    <p:cSldViewPr>
      <p:cViewPr>
        <p:scale>
          <a:sx n="50" d="100"/>
          <a:sy n="50" d="100"/>
        </p:scale>
        <p:origin x="1168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증상에 따른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서비스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l" latinLnBrk="1">
            <a:lnSpc>
              <a:spcPct val="7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App development &amp; maintenance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및 지도 기능 구현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3AE7AA55-B25C-41C8-B991-F5F11A9215C0}">
      <dgm:prSet phldrT="[텍스트]"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 별 병원분류 및 가까운 병원 추천</a:t>
          </a:r>
        </a:p>
      </dgm:t>
    </dgm:pt>
    <dgm:pt modelId="{A35FC442-A5B7-4EB5-B7AF-1BA2EC5988A5}" type="parTrans" cxnId="{CD0449C5-BD4D-44A5-B321-74B68D9647BC}">
      <dgm:prSet/>
      <dgm:spPr/>
      <dgm:t>
        <a:bodyPr/>
        <a:lstStyle/>
        <a:p>
          <a:pPr latinLnBrk="1"/>
          <a:endParaRPr lang="ko-KR" altLang="en-US"/>
        </a:p>
      </dgm:t>
    </dgm:pt>
    <dgm:pt modelId="{22175D91-6591-4789-BC50-75D4C6AB2C96}" type="sibTrans" cxnId="{CD0449C5-BD4D-44A5-B321-74B68D9647BC}">
      <dgm:prSet/>
      <dgm:spPr/>
      <dgm:t>
        <a:bodyPr/>
        <a:lstStyle/>
        <a:p>
          <a:pPr latinLnBrk="1"/>
          <a:endParaRPr lang="ko-KR" altLang="en-US"/>
        </a:p>
      </dgm:t>
    </dgm:pt>
    <dgm:pt modelId="{00F6AD57-BEA4-4931-BE33-30050B37B671}">
      <dgm:prSet phldrT="[텍스트]"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 코드에 대한 </a:t>
          </a:r>
          <a:r>
            <a:rPr lang="ko-KR" altLang="en-US" sz="1600" b="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질병명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검색 기능</a:t>
          </a:r>
        </a:p>
      </dgm:t>
    </dgm:pt>
    <dgm:pt modelId="{654D3548-B56F-403D-80F9-D436DA080C6F}" type="parTrans" cxnId="{792011B0-64F3-492A-907F-7EBC90198502}">
      <dgm:prSet/>
      <dgm:spPr/>
      <dgm:t>
        <a:bodyPr/>
        <a:lstStyle/>
        <a:p>
          <a:pPr latinLnBrk="1"/>
          <a:endParaRPr lang="ko-KR" altLang="en-US"/>
        </a:p>
      </dgm:t>
    </dgm:pt>
    <dgm:pt modelId="{B5C02072-3029-42F9-A325-02344B1482FB}" type="sibTrans" cxnId="{792011B0-64F3-492A-907F-7EBC90198502}">
      <dgm:prSet/>
      <dgm:spPr/>
      <dgm:t>
        <a:bodyPr/>
        <a:lstStyle/>
        <a:p>
          <a:pPr latinLnBrk="1"/>
          <a:endParaRPr lang="ko-KR" altLang="en-US"/>
        </a:p>
      </dgm:t>
    </dgm:pt>
    <dgm:pt modelId="{9C5F6C59-E9FB-4FED-94F5-CC9C44122E8D}">
      <dgm:prSet phldrT="[텍스트]"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관리</a:t>
          </a:r>
        </a:p>
      </dgm:t>
    </dgm:pt>
    <dgm:pt modelId="{0C50322C-E1D7-4A3A-A751-4B8698D8CFC6}" type="parTrans" cxnId="{75B85200-EBD2-4896-94F4-721B4354A5D5}">
      <dgm:prSet/>
      <dgm:spPr/>
      <dgm:t>
        <a:bodyPr/>
        <a:lstStyle/>
        <a:p>
          <a:pPr latinLnBrk="1"/>
          <a:endParaRPr lang="ko-KR" altLang="en-US"/>
        </a:p>
      </dgm:t>
    </dgm:pt>
    <dgm:pt modelId="{CD4CD1AE-73B3-43B2-9713-3AA4A155199F}" type="sibTrans" cxnId="{75B85200-EBD2-4896-94F4-721B4354A5D5}">
      <dgm:prSet/>
      <dgm:spPr/>
      <dgm:t>
        <a:bodyPr/>
        <a:lstStyle/>
        <a:p>
          <a:pPr latinLnBrk="1"/>
          <a:endParaRPr lang="ko-KR" altLang="en-US"/>
        </a:p>
      </dgm:t>
    </dgm:pt>
    <dgm:pt modelId="{DDFDA3E9-A528-469C-910F-5987AC2DFBE4}">
      <dgm:prSet custT="1"/>
      <dgm:spPr/>
      <dgm:t>
        <a:bodyPr/>
        <a:lstStyle/>
        <a:p>
          <a:pPr algn="l" latinLnBrk="1">
            <a:lnSpc>
              <a:spcPct val="7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App prototype design &amp; UI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6BFE06B1-71D6-4E89-BAA4-8C298B02EB0F}" type="parTrans" cxnId="{8BB41752-1025-45F6-99C8-5B414B29E3D3}">
      <dgm:prSet/>
      <dgm:spPr/>
      <dgm:t>
        <a:bodyPr/>
        <a:lstStyle/>
        <a:p>
          <a:pPr latinLnBrk="1"/>
          <a:endParaRPr lang="ko-KR" altLang="en-US"/>
        </a:p>
      </dgm:t>
    </dgm:pt>
    <dgm:pt modelId="{DC728423-66F2-40D4-A888-6DF8354B1F4A}" type="sibTrans" cxnId="{8BB41752-1025-45F6-99C8-5B414B29E3D3}">
      <dgm:prSet/>
      <dgm:spPr/>
      <dgm:t>
        <a:bodyPr/>
        <a:lstStyle/>
        <a:p>
          <a:pPr latinLnBrk="1"/>
          <a:endParaRPr lang="ko-KR" altLang="en-US"/>
        </a:p>
      </dgm:t>
    </dgm:pt>
    <dgm:pt modelId="{53B74EE8-3D6D-4BE4-BA72-627DC9D1877B}">
      <dgm:prSet custT="1"/>
      <dgm:spPr/>
      <dgm:t>
        <a:bodyPr/>
        <a:lstStyle/>
        <a:p>
          <a:pPr algn="l" latinLnBrk="1">
            <a:lnSpc>
              <a:spcPct val="7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구현 및 사진 처리</a:t>
          </a:r>
        </a:p>
      </dgm:t>
    </dgm:pt>
    <dgm:pt modelId="{99232066-FF76-4827-B6D0-6E56BD14BC0D}" type="parTrans" cxnId="{A562BE16-61E2-4CED-AAF2-BF3CD9957B2F}">
      <dgm:prSet/>
      <dgm:spPr/>
      <dgm:t>
        <a:bodyPr/>
        <a:lstStyle/>
        <a:p>
          <a:pPr latinLnBrk="1"/>
          <a:endParaRPr lang="ko-KR" altLang="en-US"/>
        </a:p>
      </dgm:t>
    </dgm:pt>
    <dgm:pt modelId="{6A3E3E1E-BE15-4A12-B004-8844DFDDEA87}" type="sibTrans" cxnId="{A562BE16-61E2-4CED-AAF2-BF3CD9957B2F}">
      <dgm:prSet/>
      <dgm:spPr/>
      <dgm:t>
        <a:bodyPr/>
        <a:lstStyle/>
        <a:p>
          <a:pPr latinLnBrk="1"/>
          <a:endParaRPr lang="ko-KR" altLang="en-US"/>
        </a:p>
      </dgm:t>
    </dgm:pt>
    <dgm:pt modelId="{F3DE8A26-92EF-4DC9-89F0-0C33AD794E6D}">
      <dgm:prSet custT="1"/>
      <dgm:spPr/>
      <dgm:t>
        <a:bodyPr/>
        <a:lstStyle/>
        <a:p>
          <a:pPr algn="l" latinLnBrk="1">
            <a:lnSpc>
              <a:spcPct val="7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 날짜 및 질병 코드 추출</a:t>
          </a:r>
        </a:p>
      </dgm:t>
    </dgm:pt>
    <dgm:pt modelId="{52EDEA5F-346B-4078-A52A-5A00E0D81024}" type="parTrans" cxnId="{0235DC3E-A72D-4BA8-A33C-939668D7B5D0}">
      <dgm:prSet/>
      <dgm:spPr/>
      <dgm:t>
        <a:bodyPr/>
        <a:lstStyle/>
        <a:p>
          <a:pPr latinLnBrk="1"/>
          <a:endParaRPr lang="ko-KR" altLang="en-US"/>
        </a:p>
      </dgm:t>
    </dgm:pt>
    <dgm:pt modelId="{7CC42FBF-AD93-4696-82A4-325E9A80FA08}" type="sibTrans" cxnId="{0235DC3E-A72D-4BA8-A33C-939668D7B5D0}">
      <dgm:prSet/>
      <dgm:spPr/>
      <dgm:t>
        <a:bodyPr/>
        <a:lstStyle/>
        <a:p>
          <a:pPr latinLnBrk="1"/>
          <a:endParaRPr lang="ko-KR" altLang="en-US"/>
        </a:p>
      </dgm:t>
    </dgm:pt>
    <dgm:pt modelId="{DFBB1BFA-54BA-4F0A-97CB-F053A0C318C1}">
      <dgm:prSet custT="1"/>
      <dgm:spPr/>
      <dgm:t>
        <a:bodyPr/>
        <a:lstStyle/>
        <a:p>
          <a:pPr algn="l" latinLnBrk="1">
            <a:lnSpc>
              <a:spcPct val="7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gm:t>
    </dgm:pt>
    <dgm:pt modelId="{8ED915A5-18BB-4F26-8675-519DE3209574}" type="parTrans" cxnId="{4EE9A35C-B33C-405F-8293-68194B9F17CF}">
      <dgm:prSet/>
      <dgm:spPr/>
      <dgm:t>
        <a:bodyPr/>
        <a:lstStyle/>
        <a:p>
          <a:pPr latinLnBrk="1"/>
          <a:endParaRPr lang="ko-KR" altLang="en-US"/>
        </a:p>
      </dgm:t>
    </dgm:pt>
    <dgm:pt modelId="{F75ED4C3-1A3B-42DA-9C19-C5C87EE94BC4}" type="sibTrans" cxnId="{4EE9A35C-B33C-405F-8293-68194B9F17CF}">
      <dgm:prSet/>
      <dgm:spPr/>
      <dgm:t>
        <a:bodyPr/>
        <a:lstStyle/>
        <a:p>
          <a:pPr latinLnBrk="1"/>
          <a:endParaRPr lang="ko-KR" altLang="en-US"/>
        </a:p>
      </dgm:t>
    </dgm:pt>
    <dgm:pt modelId="{07945FA1-02AC-4A8E-9906-C00EBAEA1BA0}">
      <dgm:prSet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r>
            <a:rPr lang="ko-KR" altLang="en-US" sz="1600" b="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증상별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병원 분류 및 가까운 병원 추천</a:t>
          </a:r>
        </a:p>
      </dgm:t>
    </dgm:pt>
    <dgm:pt modelId="{18FB290A-40B2-456E-9538-3BD983AE6D98}" type="parTrans" cxnId="{C05B071A-9AC6-4715-BD0D-BBBD0A8F40AE}">
      <dgm:prSet/>
      <dgm:spPr/>
      <dgm:t>
        <a:bodyPr/>
        <a:lstStyle/>
        <a:p>
          <a:pPr latinLnBrk="1"/>
          <a:endParaRPr lang="ko-KR" altLang="en-US"/>
        </a:p>
      </dgm:t>
    </dgm:pt>
    <dgm:pt modelId="{134FFC09-04C6-4D6D-9D72-0CD3EF7D4897}" type="sibTrans" cxnId="{C05B071A-9AC6-4715-BD0D-BBBD0A8F40AE}">
      <dgm:prSet/>
      <dgm:spPr/>
      <dgm:t>
        <a:bodyPr/>
        <a:lstStyle/>
        <a:p>
          <a:pPr latinLnBrk="1"/>
          <a:endParaRPr lang="ko-KR" altLang="en-US"/>
        </a:p>
      </dgm:t>
    </dgm:pt>
    <dgm:pt modelId="{8A099479-1710-40C6-9503-F5F860243FFD}">
      <dgm:prSet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 날자 및 질병코드 추출</a:t>
          </a:r>
        </a:p>
      </dgm:t>
    </dgm:pt>
    <dgm:pt modelId="{2EB7B1A8-122C-4EA6-991C-60F962F2C73C}" type="parTrans" cxnId="{2EED8DFD-D5FD-43C1-8CEC-94CDFC928B6F}">
      <dgm:prSet/>
      <dgm:spPr/>
      <dgm:t>
        <a:bodyPr/>
        <a:lstStyle/>
        <a:p>
          <a:pPr latinLnBrk="1"/>
          <a:endParaRPr lang="ko-KR" altLang="en-US"/>
        </a:p>
      </dgm:t>
    </dgm:pt>
    <dgm:pt modelId="{00D22983-DA07-4EB3-8EE8-E044DDD28F9E}" type="sibTrans" cxnId="{2EED8DFD-D5FD-43C1-8CEC-94CDFC928B6F}">
      <dgm:prSet/>
      <dgm:spPr/>
      <dgm:t>
        <a:bodyPr/>
        <a:lstStyle/>
        <a:p>
          <a:pPr latinLnBrk="1"/>
          <a:endParaRPr lang="ko-KR" altLang="en-US"/>
        </a:p>
      </dgm:t>
    </dgm:pt>
    <dgm:pt modelId="{F6EB5CB6-B951-432A-9DBE-F1DBA4545B9E}">
      <dgm:prSet custT="1"/>
      <dgm:spPr/>
      <dgm:t>
        <a:bodyPr/>
        <a:lstStyle/>
        <a:p>
          <a:pPr algn="l" latinLnBrk="1">
            <a:lnSpc>
              <a:spcPct val="80000"/>
            </a:lnSpc>
            <a:buFont typeface="Wingdings" panose="05000000000000000000" pitchFamily="2" charset="2"/>
            <a:buChar char="ü"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gm:t>
    </dgm:pt>
    <dgm:pt modelId="{DBF84470-E66B-4951-B949-A30F9FE64CF9}" type="parTrans" cxnId="{14566A4E-E794-4D82-BAB8-5A460EF9FE4E}">
      <dgm:prSet/>
      <dgm:spPr/>
      <dgm:t>
        <a:bodyPr/>
        <a:lstStyle/>
        <a:p>
          <a:pPr latinLnBrk="1"/>
          <a:endParaRPr lang="ko-KR" altLang="en-US"/>
        </a:p>
      </dgm:t>
    </dgm:pt>
    <dgm:pt modelId="{41437867-B5FB-46FC-A772-222570C71E60}" type="sibTrans" cxnId="{14566A4E-E794-4D82-BAB8-5A460EF9FE4E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5B85200-EBD2-4896-94F4-721B4354A5D5}" srcId="{877AC949-F131-4921-8CF4-B93A246D6EF1}" destId="{9C5F6C59-E9FB-4FED-94F5-CC9C44122E8D}" srcOrd="3" destOrd="0" parTransId="{0C50322C-E1D7-4A3A-A751-4B8698D8CFC6}" sibTransId="{CD4CD1AE-73B3-43B2-9713-3AA4A155199F}"/>
    <dgm:cxn modelId="{52D16A0F-7CF4-4C82-83D9-BD8529B24995}" type="presOf" srcId="{F3DE8A26-92EF-4DC9-89F0-0C33AD794E6D}" destId="{F84BF070-0916-463F-A778-9C5D3B8EA536}" srcOrd="0" destOrd="3" presId="urn:microsoft.com/office/officeart/2005/8/layout/vList5"/>
    <dgm:cxn modelId="{A562BE16-61E2-4CED-AAF2-BF3CD9957B2F}" srcId="{0F832752-6AC3-40D9-BC0E-B2B205FF2058}" destId="{53B74EE8-3D6D-4BE4-BA72-627DC9D1877B}" srcOrd="2" destOrd="0" parTransId="{99232066-FF76-4827-B6D0-6E56BD14BC0D}" sibTransId="{6A3E3E1E-BE15-4A12-B004-8844DFDDEA87}"/>
    <dgm:cxn modelId="{C05B071A-9AC6-4715-BD0D-BBBD0A8F40AE}" srcId="{D9CCD4CE-91E4-4FA1-B0D1-959FD7B2F9A8}" destId="{07945FA1-02AC-4A8E-9906-C00EBAEA1BA0}" srcOrd="1" destOrd="0" parTransId="{18FB290A-40B2-456E-9538-3BD983AE6D98}" sibTransId="{134FFC09-04C6-4D6D-9D72-0CD3EF7D4897}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E50C0026-AF9E-4626-989D-0F329DDAB580}" type="presOf" srcId="{53B74EE8-3D6D-4BE4-BA72-627DC9D1877B}" destId="{F84BF070-0916-463F-A778-9C5D3B8EA536}" srcOrd="0" destOrd="2" presId="urn:microsoft.com/office/officeart/2005/8/layout/vList5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0235DC3E-A72D-4BA8-A33C-939668D7B5D0}" srcId="{0F832752-6AC3-40D9-BC0E-B2B205FF2058}" destId="{F3DE8A26-92EF-4DC9-89F0-0C33AD794E6D}" srcOrd="3" destOrd="0" parTransId="{52EDEA5F-346B-4078-A52A-5A00E0D81024}" sibTransId="{7CC42FBF-AD93-4696-82A4-325E9A80FA08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4EE9A35C-B33C-405F-8293-68194B9F17CF}" srcId="{0F832752-6AC3-40D9-BC0E-B2B205FF2058}" destId="{DFBB1BFA-54BA-4F0A-97CB-F053A0C318C1}" srcOrd="4" destOrd="0" parTransId="{8ED915A5-18BB-4F26-8675-519DE3209574}" sibTransId="{F75ED4C3-1A3B-42DA-9C19-C5C87EE94BC4}"/>
    <dgm:cxn modelId="{FF1E6061-33E7-4317-9E42-C94EC37CFFD5}" type="presOf" srcId="{07945FA1-02AC-4A8E-9906-C00EBAEA1BA0}" destId="{1352640B-BD9A-4EB6-9204-F6D0955D4FA3}" srcOrd="0" destOrd="1" presId="urn:microsoft.com/office/officeart/2005/8/layout/vList5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14566A4E-E794-4D82-BAB8-5A460EF9FE4E}" srcId="{D9CCD4CE-91E4-4FA1-B0D1-959FD7B2F9A8}" destId="{F6EB5CB6-B951-432A-9DBE-F1DBA4545B9E}" srcOrd="3" destOrd="0" parTransId="{DBF84470-E66B-4951-B949-A30F9FE64CF9}" sibTransId="{41437867-B5FB-46FC-A772-222570C71E60}"/>
    <dgm:cxn modelId="{8BB41752-1025-45F6-99C8-5B414B29E3D3}" srcId="{0F832752-6AC3-40D9-BC0E-B2B205FF2058}" destId="{DDFDA3E9-A528-469C-910F-5987AC2DFBE4}" srcOrd="1" destOrd="0" parTransId="{6BFE06B1-71D6-4E89-BAA4-8C298B02EB0F}" sibTransId="{DC728423-66F2-40D4-A888-6DF8354B1F4A}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201C6D8B-5A66-45E4-8C1B-3BD9F4C90EDE}" type="presOf" srcId="{9C5F6C59-E9FB-4FED-94F5-CC9C44122E8D}" destId="{889090AD-663B-4ED0-A45A-A9C709CE8D63}" srcOrd="0" destOrd="3" presId="urn:microsoft.com/office/officeart/2005/8/layout/vList5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792011B0-64F3-492A-907F-7EBC90198502}" srcId="{877AC949-F131-4921-8CF4-B93A246D6EF1}" destId="{00F6AD57-BEA4-4931-BE33-30050B37B671}" srcOrd="2" destOrd="0" parTransId="{654D3548-B56F-403D-80F9-D436DA080C6F}" sibTransId="{B5C02072-3029-42F9-A325-02344B1482FB}"/>
    <dgm:cxn modelId="{5E1E60B9-86A8-4AEE-98B4-92076EAE95E1}" type="presOf" srcId="{F6EB5CB6-B951-432A-9DBE-F1DBA4545B9E}" destId="{1352640B-BD9A-4EB6-9204-F6D0955D4FA3}" srcOrd="0" destOrd="3" presId="urn:microsoft.com/office/officeart/2005/8/layout/vList5"/>
    <dgm:cxn modelId="{CD0449C5-BD4D-44A5-B321-74B68D9647BC}" srcId="{877AC949-F131-4921-8CF4-B93A246D6EF1}" destId="{3AE7AA55-B25C-41C8-B991-F5F11A9215C0}" srcOrd="1" destOrd="0" parTransId="{A35FC442-A5B7-4EB5-B7AF-1BA2EC5988A5}" sibTransId="{22175D91-6591-4789-BC50-75D4C6AB2C96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A33238CC-358C-4BDA-89D9-6BE6D86C376D}" type="presOf" srcId="{DFBB1BFA-54BA-4F0A-97CB-F053A0C318C1}" destId="{F84BF070-0916-463F-A778-9C5D3B8EA536}" srcOrd="0" destOrd="4" presId="urn:microsoft.com/office/officeart/2005/8/layout/vList5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F529FFD1-4654-4D0A-B1B1-4FD179A625CA}" type="presOf" srcId="{8A099479-1710-40C6-9503-F5F860243FFD}" destId="{1352640B-BD9A-4EB6-9204-F6D0955D4FA3}" srcOrd="0" destOrd="2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F78BB0F4-2817-4ECD-BF19-F1B7D9F0663D}" type="presOf" srcId="{3AE7AA55-B25C-41C8-B991-F5F11A9215C0}" destId="{889090AD-663B-4ED0-A45A-A9C709CE8D63}" srcOrd="0" destOrd="1" presId="urn:microsoft.com/office/officeart/2005/8/layout/vList5"/>
    <dgm:cxn modelId="{042CB5F5-547E-4A4D-A2D5-BF21E13C4ED4}" type="presOf" srcId="{00F6AD57-BEA4-4931-BE33-30050B37B671}" destId="{889090AD-663B-4ED0-A45A-A9C709CE8D63}" srcOrd="0" destOrd="2" presId="urn:microsoft.com/office/officeart/2005/8/layout/vList5"/>
    <dgm:cxn modelId="{41DB6FF6-48D5-4FB8-B020-1DE214E3911F}" type="presOf" srcId="{DDFDA3E9-A528-469C-910F-5987AC2DFBE4}" destId="{F84BF070-0916-463F-A778-9C5D3B8EA536}" srcOrd="0" destOrd="1" presId="urn:microsoft.com/office/officeart/2005/8/layout/vList5"/>
    <dgm:cxn modelId="{2EED8DFD-D5FD-43C1-8CEC-94CDFC928B6F}" srcId="{D9CCD4CE-91E4-4FA1-B0D1-959FD7B2F9A8}" destId="{8A099479-1710-40C6-9503-F5F860243FFD}" srcOrd="2" destOrd="0" parTransId="{2EB7B1A8-122C-4EA6-991C-60F962F2C73C}" sibTransId="{00D22983-DA07-4EB3-8EE8-E044DDD28F9E}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491727" y="-1929762"/>
          <a:ext cx="1519645" cy="53919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증상에 따른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서비스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 별 병원분류 및 가까운 병원 추천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 코드에 대한 </a:t>
          </a:r>
          <a:r>
            <a:rPr lang="ko-KR" altLang="en-US" sz="1600" b="0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질병명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검색 기능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관리</a:t>
          </a:r>
        </a:p>
      </dsp:txBody>
      <dsp:txXfrm rot="-5400000">
        <a:off x="2555571" y="80577"/>
        <a:ext cx="5317776" cy="1371279"/>
      </dsp:txXfrm>
    </dsp:sp>
    <dsp:sp modelId="{D59B156A-B76E-465B-AC78-6FFB87E3D610}">
      <dsp:nvSpPr>
        <dsp:cNvPr id="0" name=""/>
        <dsp:cNvSpPr/>
      </dsp:nvSpPr>
      <dsp:spPr>
        <a:xfrm>
          <a:off x="458692" y="1853"/>
          <a:ext cx="2096878" cy="15287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533318" y="76479"/>
        <a:ext cx="1947626" cy="1379473"/>
      </dsp:txXfrm>
    </dsp:sp>
    <dsp:sp modelId="{F84BF070-0916-463F-A778-9C5D3B8EA536}">
      <dsp:nvSpPr>
        <dsp:cNvPr id="0" name=""/>
        <dsp:cNvSpPr/>
      </dsp:nvSpPr>
      <dsp:spPr>
        <a:xfrm rot="5400000">
          <a:off x="4510441" y="-310599"/>
          <a:ext cx="1519645" cy="53919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7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App development &amp; maintenance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  <a:p>
          <a:pPr marL="171450" lvl="1" indent="-171450" algn="l" defTabSz="711200" latinLnBrk="1">
            <a:lnSpc>
              <a:spcPct val="7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App prototype design &amp; UI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  <a:p>
          <a:pPr marL="171450" lvl="1" indent="-171450" algn="l" defTabSz="711200" latinLnBrk="1">
            <a:lnSpc>
              <a:spcPct val="7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구현 및 사진 처리</a:t>
          </a:r>
        </a:p>
        <a:p>
          <a:pPr marL="171450" lvl="1" indent="-171450" algn="l" defTabSz="711200" latinLnBrk="1">
            <a:lnSpc>
              <a:spcPct val="7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 날짜 및 질병 코드 추출</a:t>
          </a:r>
        </a:p>
        <a:p>
          <a:pPr marL="171450" lvl="1" indent="-171450" algn="l" defTabSz="711200" latinLnBrk="1">
            <a:lnSpc>
              <a:spcPct val="7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sp:txBody>
      <dsp:txXfrm rot="-5400000">
        <a:off x="2574285" y="1699740"/>
        <a:ext cx="5317776" cy="1371279"/>
      </dsp:txXfrm>
    </dsp:sp>
    <dsp:sp modelId="{52CE7F3C-B24D-43C6-A33A-C1F200B79BDA}">
      <dsp:nvSpPr>
        <dsp:cNvPr id="0" name=""/>
        <dsp:cNvSpPr/>
      </dsp:nvSpPr>
      <dsp:spPr>
        <a:xfrm>
          <a:off x="458692" y="1657726"/>
          <a:ext cx="2115592" cy="14553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529734" y="1728768"/>
        <a:ext cx="1973508" cy="1313223"/>
      </dsp:txXfrm>
    </dsp:sp>
    <dsp:sp modelId="{1352640B-BD9A-4EB6-9204-F6D0955D4FA3}">
      <dsp:nvSpPr>
        <dsp:cNvPr id="0" name=""/>
        <dsp:cNvSpPr/>
      </dsp:nvSpPr>
      <dsp:spPr>
        <a:xfrm rot="5400000">
          <a:off x="4510441" y="1304023"/>
          <a:ext cx="1519645" cy="53919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및 지도 기능 구현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r>
            <a:rPr lang="ko-KR" altLang="en-US" sz="1600" b="0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증상별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병원 분류 및 가까운 병원 추천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 날자 및 질병코드 추출</a:t>
          </a:r>
        </a:p>
        <a:p>
          <a:pPr marL="171450" lvl="1" indent="-171450" algn="l" defTabSz="711200" latinLnBrk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sp:txBody>
      <dsp:txXfrm rot="-5400000">
        <a:off x="2574285" y="3314363"/>
        <a:ext cx="5317776" cy="1371279"/>
      </dsp:txXfrm>
    </dsp:sp>
    <dsp:sp modelId="{0058D970-AB5F-4005-955F-6389A8C86A2B}">
      <dsp:nvSpPr>
        <dsp:cNvPr id="0" name=""/>
        <dsp:cNvSpPr/>
      </dsp:nvSpPr>
      <dsp:spPr>
        <a:xfrm>
          <a:off x="458692" y="3295429"/>
          <a:ext cx="2115592" cy="14091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527481" y="3364218"/>
        <a:ext cx="1978014" cy="1271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1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2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865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7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26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8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3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74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증가하고 있는 노인의 수와 고령화 사회 지속으로, 부족한 노인 돌봄 서비스를 대체하고자 노인을 대상으로 하는 음성인식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어플리케이션을 제안하였습니다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3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0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이와 같이 저희 프로젝트는 스마트 헬스 케어 어플리케이션으로 주제를 변경하였고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9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24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70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6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友</a:t>
            </a:r>
            <a:r>
              <a:rPr lang="en-US" altLang="ko-KR" sz="4400" b="1" spc="-150" dirty="0">
                <a:solidFill>
                  <a:schemeClr val="bg1"/>
                </a:solidFill>
              </a:rPr>
              <a:t>GI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3852" y="450912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20150035 </a:t>
            </a:r>
            <a:r>
              <a:rPr lang="ko-KR" altLang="en-US" sz="1600" b="1" dirty="0">
                <a:solidFill>
                  <a:schemeClr val="bg1"/>
                </a:solidFill>
              </a:rPr>
              <a:t>김가영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20150207 </a:t>
            </a:r>
            <a:r>
              <a:rPr lang="ko-KR" altLang="en-US" sz="1600" b="1" dirty="0" err="1">
                <a:solidFill>
                  <a:schemeClr val="bg1"/>
                </a:solidFill>
              </a:rPr>
              <a:t>박미지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20152852 </a:t>
            </a:r>
            <a:r>
              <a:rPr lang="ko-KR" altLang="en-US" sz="1600" b="1" dirty="0">
                <a:solidFill>
                  <a:schemeClr val="bg1"/>
                </a:solidFill>
              </a:rPr>
              <a:t>박수현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Capstone Design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04" y="5949280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友기기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Project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Architecture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주위 병원 검색</a:t>
            </a:r>
          </a:p>
        </p:txBody>
      </p:sp>
      <p:sp>
        <p:nvSpPr>
          <p:cNvPr id="3" name="타원 2"/>
          <p:cNvSpPr/>
          <p:nvPr/>
        </p:nvSpPr>
        <p:spPr>
          <a:xfrm>
            <a:off x="4067944" y="19261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 descr="Androidì ëí ì´ë¯¸ì§ ê²ìê²°ê³¼">
            <a:extLst>
              <a:ext uri="{FF2B5EF4-FFF2-40B4-BE49-F238E27FC236}">
                <a16:creationId xmlns:a16="http://schemas.microsoft.com/office/drawing/2014/main" id="{519ABA45-82E8-42D7-BF5D-EAD98500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57" y="1231924"/>
            <a:ext cx="1595276" cy="187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i.aiì ëí ì´ë¯¸ì§ ê²ìê²°ê³¼">
            <a:extLst>
              <a:ext uri="{FF2B5EF4-FFF2-40B4-BE49-F238E27FC236}">
                <a16:creationId xmlns:a16="http://schemas.microsoft.com/office/drawing/2014/main" id="{2508941B-D623-49AC-ABC3-F0A699A3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50" y="4765712"/>
            <a:ext cx="2435075" cy="101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mapì ëí ì´ë¯¸ì§ ê²ìê²°ê³¼">
            <a:extLst>
              <a:ext uri="{FF2B5EF4-FFF2-40B4-BE49-F238E27FC236}">
                <a16:creationId xmlns:a16="http://schemas.microsoft.com/office/drawing/2014/main" id="{095A3AAA-AD6E-4EA8-B8D8-F289C0BC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5" y="4350260"/>
            <a:ext cx="2200191" cy="220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98245FB-BF2B-4472-8B33-43D5BFCB2EEF}"/>
              </a:ext>
            </a:extLst>
          </p:cNvPr>
          <p:cNvCxnSpPr>
            <a:cxnSpLocks/>
          </p:cNvCxnSpPr>
          <p:nvPr/>
        </p:nvCxnSpPr>
        <p:spPr>
          <a:xfrm>
            <a:off x="4773716" y="2876536"/>
            <a:ext cx="1283485" cy="17546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D9EC8-2979-4B77-BD76-DABE5D11A914}"/>
              </a:ext>
            </a:extLst>
          </p:cNvPr>
          <p:cNvCxnSpPr>
            <a:cxnSpLocks/>
          </p:cNvCxnSpPr>
          <p:nvPr/>
        </p:nvCxnSpPr>
        <p:spPr>
          <a:xfrm flipH="1" flipV="1">
            <a:off x="2839918" y="5273017"/>
            <a:ext cx="288421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91605E-A0F0-448E-A029-812803896B8C}"/>
              </a:ext>
            </a:extLst>
          </p:cNvPr>
          <p:cNvCxnSpPr>
            <a:cxnSpLocks/>
          </p:cNvCxnSpPr>
          <p:nvPr/>
        </p:nvCxnSpPr>
        <p:spPr>
          <a:xfrm flipV="1">
            <a:off x="2339752" y="2830428"/>
            <a:ext cx="1304166" cy="15964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323FA7A-D425-4720-BE14-66BA1FEBCC34}"/>
              </a:ext>
            </a:extLst>
          </p:cNvPr>
          <p:cNvSpPr txBox="1"/>
          <p:nvPr/>
        </p:nvSpPr>
        <p:spPr>
          <a:xfrm>
            <a:off x="5509204" y="3417300"/>
            <a:ext cx="266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아픈 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증상별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병원 종류 </a:t>
            </a:r>
          </a:p>
        </p:txBody>
      </p:sp>
    </p:spTree>
    <p:extLst>
      <p:ext uri="{BB962C8B-B14F-4D97-AF65-F5344CB8AC3E}">
        <p14:creationId xmlns:p14="http://schemas.microsoft.com/office/powerpoint/2010/main" val="52594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4098" name="Picture 2" descr="Androidì ëí ì´ë¯¸ì§ ê²ìê²°ê³¼">
            <a:extLst>
              <a:ext uri="{FF2B5EF4-FFF2-40B4-BE49-F238E27FC236}">
                <a16:creationId xmlns:a16="http://schemas.microsoft.com/office/drawing/2014/main" id="{519ABA45-82E8-42D7-BF5D-EAD98500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28" y="1512187"/>
            <a:ext cx="1527258" cy="17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ynamodb logoì ëí ì´ë¯¸ì§ ê²ìê²°ê³¼">
            <a:extLst>
              <a:ext uri="{FF2B5EF4-FFF2-40B4-BE49-F238E27FC236}">
                <a16:creationId xmlns:a16="http://schemas.microsoft.com/office/drawing/2014/main" id="{979E5990-FC5B-49D0-A898-8F160215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46" y="1304527"/>
            <a:ext cx="4027376" cy="21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5035E5D-0BD1-426B-BA8E-A9B97CD57827}"/>
              </a:ext>
            </a:extLst>
          </p:cNvPr>
          <p:cNvCxnSpPr>
            <a:cxnSpLocks/>
          </p:cNvCxnSpPr>
          <p:nvPr/>
        </p:nvCxnSpPr>
        <p:spPr>
          <a:xfrm>
            <a:off x="2914790" y="2396217"/>
            <a:ext cx="25202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9612A4-B511-495A-B044-FFF243A050A5}"/>
              </a:ext>
            </a:extLst>
          </p:cNvPr>
          <p:cNvSpPr txBox="1"/>
          <p:nvPr/>
        </p:nvSpPr>
        <p:spPr>
          <a:xfrm>
            <a:off x="2843808" y="1955204"/>
            <a:ext cx="266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Amazon mobile hub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ADC51B-ABC0-4656-899F-BD001F048D0A}"/>
              </a:ext>
            </a:extLst>
          </p:cNvPr>
          <p:cNvCxnSpPr>
            <a:cxnSpLocks/>
            <a:stCxn id="4102" idx="2"/>
          </p:cNvCxnSpPr>
          <p:nvPr/>
        </p:nvCxnSpPr>
        <p:spPr>
          <a:xfrm>
            <a:off x="6332634" y="3429000"/>
            <a:ext cx="1711510" cy="125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95F453-8340-41E3-B81D-A4A0DC733FB1}"/>
              </a:ext>
            </a:extLst>
          </p:cNvPr>
          <p:cNvCxnSpPr>
            <a:cxnSpLocks/>
            <a:stCxn id="4102" idx="2"/>
          </p:cNvCxnSpPr>
          <p:nvPr/>
        </p:nvCxnSpPr>
        <p:spPr>
          <a:xfrm>
            <a:off x="6332634" y="3429000"/>
            <a:ext cx="363922" cy="125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F0BA145-F519-42A2-96CA-3DA397533FFD}"/>
              </a:ext>
            </a:extLst>
          </p:cNvPr>
          <p:cNvCxnSpPr>
            <a:cxnSpLocks/>
            <a:stCxn id="4102" idx="2"/>
          </p:cNvCxnSpPr>
          <p:nvPr/>
        </p:nvCxnSpPr>
        <p:spPr>
          <a:xfrm flipH="1">
            <a:off x="5264174" y="3429000"/>
            <a:ext cx="106846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FAA5B3-4ACA-41F6-9B69-BC3120E8F732}"/>
              </a:ext>
            </a:extLst>
          </p:cNvPr>
          <p:cNvCxnSpPr>
            <a:cxnSpLocks/>
          </p:cNvCxnSpPr>
          <p:nvPr/>
        </p:nvCxnSpPr>
        <p:spPr>
          <a:xfrm flipH="1">
            <a:off x="4318945" y="3429000"/>
            <a:ext cx="201368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D52B5D1-4CAB-4BFB-8515-8CC9E8573F36}"/>
              </a:ext>
            </a:extLst>
          </p:cNvPr>
          <p:cNvSpPr txBox="1"/>
          <p:nvPr/>
        </p:nvSpPr>
        <p:spPr>
          <a:xfrm>
            <a:off x="3646530" y="5611445"/>
            <a:ext cx="1107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UserDB</a:t>
            </a:r>
            <a:endParaRPr lang="ko-KR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3E7588-B20F-4B40-985D-02297CC9C181}"/>
              </a:ext>
            </a:extLst>
          </p:cNvPr>
          <p:cNvSpPr txBox="1"/>
          <p:nvPr/>
        </p:nvSpPr>
        <p:spPr>
          <a:xfrm>
            <a:off x="4752020" y="5610228"/>
            <a:ext cx="15220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DiseaseDB</a:t>
            </a:r>
            <a:endParaRPr lang="ko-KR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266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35299FE2-0A76-467D-AD49-700AC4B9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9" y="4768913"/>
            <a:ext cx="732630" cy="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FE78F09D-BA2D-45E5-B3AD-ED8268D0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59" y="4812151"/>
            <a:ext cx="732630" cy="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B2F1843D-401F-4406-AD4B-9F056AF3F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41" y="4765367"/>
            <a:ext cx="732630" cy="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0015476B-A12C-41E6-873A-89D011FD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92" y="4803751"/>
            <a:ext cx="732630" cy="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1794396-B3D9-4113-8A89-EDE963C784DB}"/>
              </a:ext>
            </a:extLst>
          </p:cNvPr>
          <p:cNvSpPr txBox="1"/>
          <p:nvPr/>
        </p:nvSpPr>
        <p:spPr>
          <a:xfrm>
            <a:off x="7242661" y="5619553"/>
            <a:ext cx="2207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DiseaseRecordDB</a:t>
            </a:r>
            <a:endParaRPr lang="ko-KR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29EF1C-689B-4841-B498-6277C2A62335}"/>
              </a:ext>
            </a:extLst>
          </p:cNvPr>
          <p:cNvSpPr txBox="1"/>
          <p:nvPr/>
        </p:nvSpPr>
        <p:spPr>
          <a:xfrm>
            <a:off x="6139001" y="5581169"/>
            <a:ext cx="22073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Monthly</a:t>
            </a:r>
          </a:p>
          <a:p>
            <a:r>
              <a:rPr lang="en-US" altLang="ko-KR" sz="1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DiseaseDB</a:t>
            </a:r>
            <a:endParaRPr lang="ko-KR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92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52427-4C9A-4089-AA63-A2A61C182D9E}"/>
              </a:ext>
            </a:extLst>
          </p:cNvPr>
          <p:cNvSpPr txBox="1"/>
          <p:nvPr/>
        </p:nvSpPr>
        <p:spPr>
          <a:xfrm>
            <a:off x="611560" y="984707"/>
            <a:ext cx="26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Chat-bot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3DF1531A-FD61-49DC-956A-836B29ADD2E7}"/>
              </a:ext>
            </a:extLst>
          </p:cNvPr>
          <p:cNvSpPr/>
          <p:nvPr/>
        </p:nvSpPr>
        <p:spPr>
          <a:xfrm>
            <a:off x="772704" y="1471664"/>
            <a:ext cx="7399696" cy="34695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Api.ai 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안드로이드 연동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 err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증상별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병원 종류 트레이닝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 err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증상별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병원 종류 </a:t>
            </a: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return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값 </a:t>
            </a: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google map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에 넘기기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68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52427-4C9A-4089-AA63-A2A61C182D9E}"/>
              </a:ext>
            </a:extLst>
          </p:cNvPr>
          <p:cNvSpPr txBox="1"/>
          <p:nvPr/>
        </p:nvSpPr>
        <p:spPr>
          <a:xfrm>
            <a:off x="528140" y="892664"/>
            <a:ext cx="26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</a:rPr>
              <a:t>알람 기능</a:t>
            </a: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3DF1531A-FD61-49DC-956A-836B29ADD2E7}"/>
              </a:ext>
            </a:extLst>
          </p:cNvPr>
          <p:cNvSpPr/>
          <p:nvPr/>
        </p:nvSpPr>
        <p:spPr>
          <a:xfrm>
            <a:off x="772703" y="1514228"/>
            <a:ext cx="7399697" cy="3426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주기적인 시간 알림 기능 구현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알림이 울렸을 때</a:t>
            </a: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사진 찍도록 구현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사진을 </a:t>
            </a: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bitmap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으로 바꿔서 사진 유사도 비교해서 알림 끄기 기능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38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52427-4C9A-4089-AA63-A2A61C182D9E}"/>
              </a:ext>
            </a:extLst>
          </p:cNvPr>
          <p:cNvSpPr txBox="1"/>
          <p:nvPr/>
        </p:nvSpPr>
        <p:spPr>
          <a:xfrm>
            <a:off x="484968" y="867855"/>
            <a:ext cx="26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Google map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8CC0FEE1-06A4-4C6E-8AD2-B3C042D4C230}"/>
              </a:ext>
            </a:extLst>
          </p:cNvPr>
          <p:cNvSpPr/>
          <p:nvPr/>
        </p:nvSpPr>
        <p:spPr>
          <a:xfrm>
            <a:off x="836147" y="1677191"/>
            <a:ext cx="7399697" cy="3426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Google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map 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안드로이드 연동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현재 위치 검색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Chat-bot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으로부터 받은 </a:t>
            </a:r>
            <a:r>
              <a:rPr lang="ko-KR" altLang="en-US" sz="1900" dirty="0" err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진료과별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인근 병원 마킹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 err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마킹된</a:t>
            </a: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병원의 세부정보 표시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180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09B0B7-5D53-4839-A20C-892C09A58C41}"/>
              </a:ext>
            </a:extLst>
          </p:cNvPr>
          <p:cNvSpPr/>
          <p:nvPr/>
        </p:nvSpPr>
        <p:spPr>
          <a:xfrm>
            <a:off x="149526" y="240903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Architecture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52427-4C9A-4089-AA63-A2A61C182D9E}"/>
              </a:ext>
            </a:extLst>
          </p:cNvPr>
          <p:cNvSpPr txBox="1"/>
          <p:nvPr/>
        </p:nvSpPr>
        <p:spPr>
          <a:xfrm>
            <a:off x="484968" y="867855"/>
            <a:ext cx="268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DB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4E743993-5A57-447F-8090-5398C9925968}"/>
              </a:ext>
            </a:extLst>
          </p:cNvPr>
          <p:cNvSpPr/>
          <p:nvPr/>
        </p:nvSpPr>
        <p:spPr>
          <a:xfrm>
            <a:off x="772704" y="1471664"/>
            <a:ext cx="7399696" cy="34695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안드로이드 연동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9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테이블 및 키 생성</a:t>
            </a:r>
            <a:endParaRPr lang="en-US" altLang="ko-KR" sz="19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88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Demo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4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KakaoTalk_Video_20181109_1242_31_682">
            <a:hlinkClick r:id="" action="ppaction://media"/>
            <a:extLst>
              <a:ext uri="{FF2B5EF4-FFF2-40B4-BE49-F238E27FC236}">
                <a16:creationId xmlns:a16="http://schemas.microsoft.com/office/drawing/2014/main" id="{9A69E165-F053-4720-B286-8F33DBDC0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5895" y="921304"/>
            <a:ext cx="3692210" cy="5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KakaoTalk_Video_20181109_1245_33_373">
            <a:hlinkClick r:id="" action="ppaction://media"/>
            <a:extLst>
              <a:ext uri="{FF2B5EF4-FFF2-40B4-BE49-F238E27FC236}">
                <a16:creationId xmlns:a16="http://schemas.microsoft.com/office/drawing/2014/main" id="{F4335657-43BC-4069-92DA-3B724FBA8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183" y="880523"/>
            <a:ext cx="3665030" cy="5327041"/>
          </a:xfrm>
          <a:prstGeom prst="rect">
            <a:avLst/>
          </a:prstGeom>
        </p:spPr>
      </p:pic>
      <p:pic>
        <p:nvPicPr>
          <p:cNvPr id="6" name="KakaoTalk_Video_20181109_1245_44_788">
            <a:hlinkClick r:id="" action="ppaction://media"/>
            <a:extLst>
              <a:ext uri="{FF2B5EF4-FFF2-40B4-BE49-F238E27FC236}">
                <a16:creationId xmlns:a16="http://schemas.microsoft.com/office/drawing/2014/main" id="{0C7FC8B8-23DF-4EB6-8AF1-E998A87C65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83837" y="921304"/>
            <a:ext cx="3999468" cy="53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01      02       03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8376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0040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528" y="2843644"/>
            <a:ext cx="18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Project Summary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284984"/>
            <a:ext cx="176368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/>
              <a:t>Project</a:t>
            </a:r>
            <a:r>
              <a:rPr lang="ko-KR" altLang="en-US" sz="1400" b="1" spc="-150" dirty="0"/>
              <a:t> </a:t>
            </a:r>
            <a:r>
              <a:rPr lang="en-US" altLang="ko-KR" sz="1400" b="1" spc="-150" dirty="0"/>
              <a:t>proposal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/>
              <a:t>Change &amp; improvement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/>
              <a:t>App goals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 err="1"/>
              <a:t>Role&amp;schedule</a:t>
            </a:r>
            <a:endParaRPr lang="ko-KR" altLang="en-US" sz="1400" b="1" spc="-150" dirty="0"/>
          </a:p>
          <a:p>
            <a:pPr>
              <a:lnSpc>
                <a:spcPct val="150000"/>
              </a:lnSpc>
            </a:pPr>
            <a:endParaRPr lang="en-US" altLang="ko-KR" sz="1400" b="1" spc="-150" dirty="0"/>
          </a:p>
          <a:p>
            <a:pPr>
              <a:lnSpc>
                <a:spcPct val="150000"/>
              </a:lnSpc>
            </a:pPr>
            <a:endParaRPr lang="ko-KR" altLang="en-US" sz="14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483768" y="3284984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4968551" y="3284984"/>
            <a:ext cx="1799185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484783" y="3429000"/>
            <a:ext cx="179918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/>
              <a:t>Overall  Structure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/>
              <a:t>Functionality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400" b="1" spc="-150" dirty="0"/>
          </a:p>
          <a:p>
            <a:endParaRPr lang="en-US" altLang="ko-KR" sz="1400" b="1" spc="-150" dirty="0"/>
          </a:p>
          <a:p>
            <a:endParaRPr lang="en-US" altLang="ko-KR" sz="1400" b="1" spc="-150" dirty="0"/>
          </a:p>
          <a:p>
            <a:pPr>
              <a:buFontTx/>
              <a:buChar char="-"/>
            </a:pPr>
            <a:endParaRPr lang="en-US" altLang="ko-KR" sz="1400" b="1" spc="-150" dirty="0"/>
          </a:p>
          <a:p>
            <a:endParaRPr lang="ko-KR" altLang="en-US" sz="14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004047" y="3554432"/>
            <a:ext cx="1799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400" b="1" spc="-150" dirty="0"/>
              <a:t>Detailed description of functionality</a:t>
            </a:r>
          </a:p>
          <a:p>
            <a:pPr>
              <a:buFontTx/>
              <a:buChar char="-"/>
            </a:pPr>
            <a:endParaRPr lang="en-US" altLang="ko-KR" sz="14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2267744" y="284364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Project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Architecture	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3167" y="28206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   Demo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김 가 영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                 박수현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BD428-3FE0-4C1A-81A4-0E5A0B922B6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Project Summary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04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40486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968" y="867855"/>
            <a:ext cx="268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프로젝트 아이디어 제안</a:t>
            </a:r>
          </a:p>
          <a:p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ë¸ì¸ì ìì ëí ì´ë¯¸ì§ ê²ìê²°ê³¼">
            <a:extLst>
              <a:ext uri="{FF2B5EF4-FFF2-40B4-BE49-F238E27FC236}">
                <a16:creationId xmlns:a16="http://schemas.microsoft.com/office/drawing/2014/main" id="{00B9C498-A505-426C-BB13-75C24259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8" y="1606796"/>
            <a:ext cx="39433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3">
            <a:extLst>
              <a:ext uri="{FF2B5EF4-FFF2-40B4-BE49-F238E27FC236}">
                <a16:creationId xmlns:a16="http://schemas.microsoft.com/office/drawing/2014/main" id="{CCC101FF-FB22-4891-B205-CC40045B5527}"/>
              </a:ext>
            </a:extLst>
          </p:cNvPr>
          <p:cNvSpPr/>
          <p:nvPr/>
        </p:nvSpPr>
        <p:spPr>
          <a:xfrm>
            <a:off x="5155258" y="2204864"/>
            <a:ext cx="3134095" cy="3096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17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부족한 노인 돌봄 서비스를 대체하고자</a:t>
            </a:r>
            <a:endParaRPr lang="en-US" altLang="ko-KR" sz="17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r>
              <a:rPr lang="ko-KR" altLang="en-US" sz="17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노인을 대상으로 음성인식 </a:t>
            </a:r>
            <a:r>
              <a:rPr lang="ko-KR" altLang="en-US" sz="1700" dirty="0" err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챗봇</a:t>
            </a:r>
            <a:r>
              <a:rPr lang="ko-KR" altLang="en-US" sz="17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어플리케이션 제안</a:t>
            </a:r>
            <a:endParaRPr lang="en-US" altLang="ko-KR" sz="17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D75C0C-1852-4E59-8057-A1CF56FB7648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8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968" y="867855"/>
            <a:ext cx="3011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프로젝트 아이디어 피드백  </a:t>
            </a:r>
          </a:p>
          <a:p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2A3BBD-7765-4945-99C2-A99BBCCE059A}"/>
              </a:ext>
            </a:extLst>
          </p:cNvPr>
          <p:cNvSpPr/>
          <p:nvPr/>
        </p:nvSpPr>
        <p:spPr>
          <a:xfrm>
            <a:off x="3055354" y="2823120"/>
            <a:ext cx="5360649" cy="7739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 툴인 </a:t>
            </a:r>
            <a:r>
              <a:rPr lang="en-US" altLang="ko-KR" sz="1400" dirty="0" err="1">
                <a:solidFill>
                  <a:schemeClr val="tx1"/>
                </a:solidFill>
              </a:rPr>
              <a:t>Dialogflow</a:t>
            </a:r>
            <a:r>
              <a:rPr lang="ko-KR" altLang="en-US" sz="1400" dirty="0">
                <a:solidFill>
                  <a:schemeClr val="tx1"/>
                </a:solidFill>
              </a:rPr>
              <a:t>의 한계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음성인식이 주요 기능인데 </a:t>
            </a:r>
            <a:r>
              <a:rPr lang="ko-KR" altLang="en-US" sz="1400" dirty="0" err="1">
                <a:solidFill>
                  <a:schemeClr val="tx1"/>
                </a:solidFill>
              </a:rPr>
              <a:t>스케쥴상</a:t>
            </a:r>
            <a:r>
              <a:rPr lang="ko-KR" altLang="en-US" sz="1400" dirty="0">
                <a:solidFill>
                  <a:schemeClr val="tx1"/>
                </a:solidFill>
              </a:rPr>
              <a:t> 뒤에 배치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F228CB-AFDB-4D77-B4D9-ED182D3645CB}"/>
              </a:ext>
            </a:extLst>
          </p:cNvPr>
          <p:cNvGrpSpPr/>
          <p:nvPr/>
        </p:nvGrpSpPr>
        <p:grpSpPr>
          <a:xfrm>
            <a:off x="659146" y="2708920"/>
            <a:ext cx="2497115" cy="978296"/>
            <a:chOff x="0" y="2033"/>
            <a:chExt cx="2497115" cy="97829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BA2966D-8660-4979-A7B5-BBE5C26C054D}"/>
                </a:ext>
              </a:extLst>
            </p:cNvPr>
            <p:cNvSpPr/>
            <p:nvPr/>
          </p:nvSpPr>
          <p:spPr>
            <a:xfrm>
              <a:off x="0" y="2033"/>
              <a:ext cx="2497115" cy="97829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97F001A7-5149-40A5-A77E-49F90D18D0FE}"/>
                </a:ext>
              </a:extLst>
            </p:cNvPr>
            <p:cNvSpPr txBox="1"/>
            <p:nvPr/>
          </p:nvSpPr>
          <p:spPr>
            <a:xfrm>
              <a:off x="47756" y="49789"/>
              <a:ext cx="2401603" cy="882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700" b="1" kern="1200" spc="0" dirty="0" err="1"/>
                <a:t>챗봇</a:t>
              </a:r>
              <a:r>
                <a:rPr lang="ko-KR" altLang="en-US" sz="1700" b="1" dirty="0"/>
                <a:t> 개발의 어려움</a:t>
              </a:r>
              <a:endParaRPr lang="ko-KR" altLang="en-US" sz="1700" b="1" kern="1200" spc="0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7285AE-1D6A-4D41-9F40-7EFB0ADF667C}"/>
              </a:ext>
            </a:extLst>
          </p:cNvPr>
          <p:cNvSpPr/>
          <p:nvPr/>
        </p:nvSpPr>
        <p:spPr>
          <a:xfrm>
            <a:off x="3036259" y="1624594"/>
            <a:ext cx="5360649" cy="882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사용자가 이 어플리케이션을 사용할 수 있는가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긴급상황 시</a:t>
            </a:r>
            <a:r>
              <a:rPr lang="en-US" altLang="ko-KR" sz="1400" dirty="0">
                <a:solidFill>
                  <a:schemeClr val="tx1"/>
                </a:solidFill>
              </a:rPr>
              <a:t>, 119 </a:t>
            </a:r>
            <a:r>
              <a:rPr lang="ko-KR" altLang="en-US" sz="1400" dirty="0">
                <a:solidFill>
                  <a:schemeClr val="tx1"/>
                </a:solidFill>
              </a:rPr>
              <a:t>누르는게 빠를 것 같다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BE299F-AC57-4317-8024-004AC7D73FDD}"/>
              </a:ext>
            </a:extLst>
          </p:cNvPr>
          <p:cNvGrpSpPr/>
          <p:nvPr/>
        </p:nvGrpSpPr>
        <p:grpSpPr>
          <a:xfrm>
            <a:off x="659146" y="1556792"/>
            <a:ext cx="2497115" cy="978296"/>
            <a:chOff x="0" y="2033"/>
            <a:chExt cx="2497115" cy="97829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652733-9A54-4C59-AD31-985C3C5193AD}"/>
                </a:ext>
              </a:extLst>
            </p:cNvPr>
            <p:cNvSpPr/>
            <p:nvPr/>
          </p:nvSpPr>
          <p:spPr>
            <a:xfrm>
              <a:off x="0" y="2033"/>
              <a:ext cx="2497115" cy="97829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57803E3A-16AE-450C-AB8D-08955ECFE9AE}"/>
                </a:ext>
              </a:extLst>
            </p:cNvPr>
            <p:cNvSpPr txBox="1"/>
            <p:nvPr/>
          </p:nvSpPr>
          <p:spPr>
            <a:xfrm>
              <a:off x="47756" y="49789"/>
              <a:ext cx="2401603" cy="882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700" b="1" dirty="0"/>
                <a:t>사용자가 어르신</a:t>
              </a:r>
              <a:endParaRPr lang="ko-KR" altLang="en-US" sz="1700" b="1" kern="1200" spc="0" dirty="0"/>
            </a:p>
          </p:txBody>
        </p:sp>
      </p:grp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B5406CDE-8BBE-460F-A97E-8E31BBEF292C}"/>
              </a:ext>
            </a:extLst>
          </p:cNvPr>
          <p:cNvSpPr/>
          <p:nvPr/>
        </p:nvSpPr>
        <p:spPr>
          <a:xfrm>
            <a:off x="471577" y="4221088"/>
            <a:ext cx="8280920" cy="19328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D2E04-E54D-4EB2-BEE9-3DDF8C862889}"/>
              </a:ext>
            </a:extLst>
          </p:cNvPr>
          <p:cNvSpPr txBox="1"/>
          <p:nvPr/>
        </p:nvSpPr>
        <p:spPr>
          <a:xfrm>
            <a:off x="613786" y="4426498"/>
            <a:ext cx="7996502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사용자를 스마트폰을 사용하기 어려운 어르신에서 모든 연령대로 확대</a:t>
            </a:r>
            <a:endParaRPr lang="en-US" altLang="ko-KR" sz="1600" b="1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r>
              <a:rPr lang="en-US" altLang="ko-KR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노인</a:t>
            </a:r>
            <a:r>
              <a:rPr lang="en-US" altLang="ko-KR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위한 음성인식이었으나 타겟층 변경에 음성인식 서비스 배제 </a:t>
            </a:r>
            <a:r>
              <a:rPr lang="en-US" altLang="ko-KR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</a:t>
            </a: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서비스는 광범위한 대화에서 증상에 대한 병원 추천 대화로 축소</a:t>
            </a:r>
            <a:endParaRPr lang="en-US" altLang="ko-KR" sz="1600" b="1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처방전을 사진 찍고 영상처리를 통해서 질병코드와 날짜를 읽어와 자신의 병력 기록    </a:t>
            </a:r>
            <a:endParaRPr lang="en-US" altLang="ko-KR" sz="1600" b="1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82FC315-63CF-4D65-92F4-C933C53E3174}"/>
              </a:ext>
            </a:extLst>
          </p:cNvPr>
          <p:cNvSpPr/>
          <p:nvPr/>
        </p:nvSpPr>
        <p:spPr>
          <a:xfrm>
            <a:off x="4211960" y="3717032"/>
            <a:ext cx="792088" cy="3693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96446E-4E25-4932-9972-6AE9EFA08110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9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968" y="867855"/>
            <a:ext cx="3011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프로젝트 아이디어 제안  </a:t>
            </a:r>
          </a:p>
          <a:p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CC69B-7ED3-4ECA-ABAD-7ED61F9A6238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75BC0E13-C090-4AD4-BA2E-6D905B85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1" y="1519585"/>
            <a:ext cx="7735897" cy="241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3057A4-7EF9-4C02-9416-DDD465B2AEF0}"/>
              </a:ext>
            </a:extLst>
          </p:cNvPr>
          <p:cNvSpPr/>
          <p:nvPr/>
        </p:nvSpPr>
        <p:spPr>
          <a:xfrm>
            <a:off x="2557665" y="4928841"/>
            <a:ext cx="4028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kern="0" dirty="0">
                <a:solidFill>
                  <a:schemeClr val="tx2">
                    <a:lumMod val="75000"/>
                  </a:schemeClr>
                </a:solidFill>
                <a:latin typeface="+mn-ea"/>
                <a:cs typeface="Noto Sans CJK JP Regular"/>
              </a:rPr>
              <a:t>“</a:t>
            </a:r>
            <a:r>
              <a:rPr lang="ko-KR" altLang="ko-KR" sz="2000" b="1" kern="0" dirty="0">
                <a:solidFill>
                  <a:schemeClr val="tx2">
                    <a:lumMod val="75000"/>
                  </a:schemeClr>
                </a:solidFill>
                <a:latin typeface="+mn-ea"/>
                <a:cs typeface="Noto Sans CJK JP Regular"/>
              </a:rPr>
              <a:t>스마트 헬스 케어 어플리케이션</a:t>
            </a:r>
            <a:r>
              <a:rPr lang="en-US" altLang="ko-KR" sz="2000" b="1" kern="0" dirty="0">
                <a:solidFill>
                  <a:schemeClr val="tx2">
                    <a:lumMod val="75000"/>
                  </a:schemeClr>
                </a:solidFill>
                <a:latin typeface="+mn-ea"/>
                <a:cs typeface="Noto Sans CJK JP Regular"/>
              </a:rPr>
              <a:t>”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019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모서리가 둥근 직사각형 13">
            <a:extLst>
              <a:ext uri="{FF2B5EF4-FFF2-40B4-BE49-F238E27FC236}">
                <a16:creationId xmlns:a16="http://schemas.microsoft.com/office/drawing/2014/main" id="{8F5791DE-D88C-4F6D-B7AD-0EDAFB137C98}"/>
              </a:ext>
            </a:extLst>
          </p:cNvPr>
          <p:cNvSpPr/>
          <p:nvPr/>
        </p:nvSpPr>
        <p:spPr>
          <a:xfrm>
            <a:off x="435646" y="1625121"/>
            <a:ext cx="8280920" cy="46226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4D170-9B2F-4D83-BCDD-E81BFD42D72D}"/>
              </a:ext>
            </a:extLst>
          </p:cNvPr>
          <p:cNvSpPr txBox="1"/>
          <p:nvPr/>
        </p:nvSpPr>
        <p:spPr>
          <a:xfrm>
            <a:off x="427434" y="836712"/>
            <a:ext cx="2848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 Goals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ECA62-96BC-47CB-9B15-B877C55FD839}"/>
              </a:ext>
            </a:extLst>
          </p:cNvPr>
          <p:cNvSpPr txBox="1"/>
          <p:nvPr/>
        </p:nvSpPr>
        <p:spPr>
          <a:xfrm>
            <a:off x="679744" y="2263964"/>
            <a:ext cx="7784511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Android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기반 개발 진행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증상별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병원 종류 추천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Chat-bot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가까운 병원의 정보와 위치 제공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약 먹는 시간 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기능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처방전을 사진으로 찍어서 질병코드와 날짜 인식을 통해서 병력 기록 저장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82613-D98D-4A84-85E1-96427E39C9C6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0C68E7-0D14-4092-96CC-D1C08EC5371A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117345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Role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39DD4A2F-03EE-494C-8881-178281551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743089"/>
              </p:ext>
            </p:extLst>
          </p:nvPr>
        </p:nvGraphicFramePr>
        <p:xfrm>
          <a:off x="323528" y="1752631"/>
          <a:ext cx="8424936" cy="4761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F5C5AF-AD61-4CD7-B52A-36C63A22911C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58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117345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Schedule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3223DE-EA43-4991-A4E1-DD669666ED06}"/>
              </a:ext>
            </a:extLst>
          </p:cNvPr>
          <p:cNvSpPr/>
          <p:nvPr/>
        </p:nvSpPr>
        <p:spPr>
          <a:xfrm>
            <a:off x="184180" y="240903"/>
            <a:ext cx="1367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Project Summary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BD7704-F82C-492A-AA37-889899F9F5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5656" y="1702120"/>
            <a:ext cx="6208054" cy="4208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00F18-F5F9-4E2B-8148-6EC649586D66}"/>
              </a:ext>
            </a:extLst>
          </p:cNvPr>
          <p:cNvPicPr/>
          <p:nvPr/>
        </p:nvPicPr>
        <p:blipFill rotWithShape="1">
          <a:blip r:embed="rId4"/>
          <a:srcRect b="71692"/>
          <a:stretch/>
        </p:blipFill>
        <p:spPr>
          <a:xfrm>
            <a:off x="1455208" y="5272331"/>
            <a:ext cx="6208054" cy="9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485</Words>
  <Application>Microsoft Office PowerPoint</Application>
  <PresentationFormat>화면 슬라이드 쇼(4:3)</PresentationFormat>
  <Paragraphs>180</Paragraphs>
  <Slides>20</Slides>
  <Notes>20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HY헤드라인M</vt:lpstr>
      <vt:lpstr>Noto Sans CJK JP Regular</vt:lpstr>
      <vt:lpstr>나눔고딕OTF ExtraBold</vt:lpstr>
      <vt:lpstr>나눔스퀘어OTF</vt:lpstr>
      <vt:lpstr>나눔스퀘어OTF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GA YOUNG KIM</cp:lastModifiedBy>
  <cp:revision>125</cp:revision>
  <dcterms:created xsi:type="dcterms:W3CDTF">2016-11-03T20:47:04Z</dcterms:created>
  <dcterms:modified xsi:type="dcterms:W3CDTF">2018-11-09T03:49:53Z</dcterms:modified>
</cp:coreProperties>
</file>